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74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5" r:id="rId17"/>
    <p:sldId id="271" r:id="rId18"/>
    <p:sldId id="272" r:id="rId19"/>
    <p:sldId id="276" r:id="rId20"/>
    <p:sldId id="257" r:id="rId21"/>
    <p:sldId id="273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DE5A4E-DAE7-4855-A6B1-FE3FCF51B79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6B4BDB56-36C1-458E-BAE5-645D0BA299E2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>
              <a:solidFill>
                <a:schemeClr val="bg1"/>
              </a:solidFill>
              <a:latin typeface="Algerian" pitchFamily="82" charset="0"/>
            </a:rPr>
            <a:t>ADORAR AL PADRE EN ESPIRITU Y EN VERDAD</a:t>
          </a:r>
          <a:endParaRPr lang="es-CO" dirty="0">
            <a:solidFill>
              <a:schemeClr val="bg1"/>
            </a:solidFill>
            <a:latin typeface="Algerian" pitchFamily="82" charset="0"/>
          </a:endParaRPr>
        </a:p>
      </dgm:t>
    </dgm:pt>
    <dgm:pt modelId="{87496715-B0FA-4575-BA47-04315568F47E}" type="parTrans" cxnId="{DEEF5606-A7C1-4889-A514-A21B1823FEC8}">
      <dgm:prSet/>
      <dgm:spPr/>
      <dgm:t>
        <a:bodyPr/>
        <a:lstStyle/>
        <a:p>
          <a:endParaRPr lang="es-CO"/>
        </a:p>
      </dgm:t>
    </dgm:pt>
    <dgm:pt modelId="{EF6410CF-B2B9-4FCF-A905-E4CDFC936B51}" type="sibTrans" cxnId="{DEEF5606-A7C1-4889-A514-A21B1823FEC8}">
      <dgm:prSet/>
      <dgm:spPr/>
      <dgm:t>
        <a:bodyPr/>
        <a:lstStyle/>
        <a:p>
          <a:endParaRPr lang="es-CO"/>
        </a:p>
      </dgm:t>
    </dgm:pt>
    <dgm:pt modelId="{4F7CFCE4-C05E-424E-ACA6-B886ACEA636D}" type="pres">
      <dgm:prSet presAssocID="{00DE5A4E-DAE7-4855-A6B1-FE3FCF51B79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27D7A642-2E9C-4561-8708-BAE12D673156}" type="pres">
      <dgm:prSet presAssocID="{6B4BDB56-36C1-458E-BAE5-645D0BA299E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DEEF5606-A7C1-4889-A514-A21B1823FEC8}" srcId="{00DE5A4E-DAE7-4855-A6B1-FE3FCF51B794}" destId="{6B4BDB56-36C1-458E-BAE5-645D0BA299E2}" srcOrd="0" destOrd="0" parTransId="{87496715-B0FA-4575-BA47-04315568F47E}" sibTransId="{EF6410CF-B2B9-4FCF-A905-E4CDFC936B51}"/>
    <dgm:cxn modelId="{23E8162C-B60A-414B-994E-092F9121064B}" type="presOf" srcId="{6B4BDB56-36C1-458E-BAE5-645D0BA299E2}" destId="{27D7A642-2E9C-4561-8708-BAE12D673156}" srcOrd="0" destOrd="0" presId="urn:microsoft.com/office/officeart/2005/8/layout/vList2"/>
    <dgm:cxn modelId="{AF570122-A880-4321-8EE3-C962A97CD364}" type="presOf" srcId="{00DE5A4E-DAE7-4855-A6B1-FE3FCF51B794}" destId="{4F7CFCE4-C05E-424E-ACA6-B886ACEA636D}" srcOrd="0" destOrd="0" presId="urn:microsoft.com/office/officeart/2005/8/layout/vList2"/>
    <dgm:cxn modelId="{3245E4CC-9061-4BF2-B345-EEF18A367C1D}" type="presParOf" srcId="{4F7CFCE4-C05E-424E-ACA6-B886ACEA636D}" destId="{27D7A642-2E9C-4561-8708-BAE12D67315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7A642-2E9C-4561-8708-BAE12D673156}">
      <dsp:nvSpPr>
        <dsp:cNvPr id="0" name=""/>
        <dsp:cNvSpPr/>
      </dsp:nvSpPr>
      <dsp:spPr>
        <a:xfrm>
          <a:off x="0" y="18972"/>
          <a:ext cx="7772400" cy="1432080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kern="1200" dirty="0" smtClean="0">
              <a:solidFill>
                <a:schemeClr val="bg1"/>
              </a:solidFill>
              <a:latin typeface="Algerian" pitchFamily="82" charset="0"/>
            </a:rPr>
            <a:t>ADORAR AL PADRE EN ESPIRITU Y EN VERDAD</a:t>
          </a:r>
          <a:endParaRPr lang="es-CO" sz="3400" kern="1200" dirty="0">
            <a:solidFill>
              <a:schemeClr val="bg1"/>
            </a:solidFill>
            <a:latin typeface="Algerian" pitchFamily="82" charset="0"/>
          </a:endParaRPr>
        </a:p>
      </dsp:txBody>
      <dsp:txXfrm>
        <a:off x="69908" y="88880"/>
        <a:ext cx="7632584" cy="12922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2887969324"/>
              </p:ext>
            </p:extLst>
          </p:nvPr>
        </p:nvGraphicFramePr>
        <p:xfrm>
          <a:off x="683568" y="404664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5733256"/>
            <a:ext cx="6400800" cy="888504"/>
          </a:xfrm>
        </p:spPr>
        <p:txBody>
          <a:bodyPr>
            <a:normAutofit/>
          </a:bodyPr>
          <a:lstStyle/>
          <a:p>
            <a:r>
              <a:rPr lang="es-CO" sz="3600" b="1" dirty="0" smtClean="0">
                <a:solidFill>
                  <a:srgbClr val="FF0000"/>
                </a:solidFill>
              </a:rPr>
              <a:t>Texto Bíblico: Juan 4:23,24</a:t>
            </a:r>
            <a:endParaRPr lang="es-CO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5976664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33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>
                <a:latin typeface="Algerian" pitchFamily="82" charset="0"/>
              </a:rPr>
              <a:t>La </a:t>
            </a:r>
            <a:r>
              <a:rPr lang="es-CO" dirty="0">
                <a:latin typeface="Algerian" pitchFamily="82" charset="0"/>
              </a:rPr>
              <a:t>Necesidad de Adorar a Dios</a:t>
            </a:r>
            <a:br>
              <a:rPr lang="es-CO" dirty="0">
                <a:latin typeface="Algerian" pitchFamily="82" charset="0"/>
              </a:rPr>
            </a:br>
            <a:r>
              <a:rPr lang="es-CO" dirty="0">
                <a:latin typeface="Algerian" pitchFamily="82" charset="0"/>
              </a:rPr>
              <a:t>de Una Manera Correcta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276872"/>
            <a:ext cx="8712968" cy="432048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sz="4100" b="1" u="sng" dirty="0" smtClean="0"/>
              <a:t>INTRODUCCIÓN</a:t>
            </a:r>
            <a:endParaRPr lang="es-CO" sz="4100" b="1" u="sng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sz="4000" dirty="0"/>
              <a:t>P</a:t>
            </a:r>
            <a:r>
              <a:rPr lang="es-CO" sz="4000" dirty="0" smtClean="0"/>
              <a:t>rácticamente </a:t>
            </a:r>
            <a:r>
              <a:rPr lang="es-CO" sz="4000" dirty="0"/>
              <a:t>cada civilización que ha existido en la tierra, los hombres han manifestado un deseo insaciable de adorar a alguien o a algo. De este hecho innegable testifica la historia. Desde el comienzo del tiempo, la gran mayoría de la raza humana ha creído de alguna manera u otra en un ser sobrenatural y también ha participado en alguna forma de adoración, por muy primitiva (e incorrecta) que haya sido</a:t>
            </a:r>
            <a:r>
              <a:rPr lang="es-CO" sz="4000" dirty="0" smtClean="0"/>
              <a:t>.</a:t>
            </a:r>
          </a:p>
          <a:p>
            <a:pPr marL="0" indent="0" algn="ctr">
              <a:buNone/>
            </a:pPr>
            <a:r>
              <a:rPr lang="es-CO" sz="4000" dirty="0" smtClean="0"/>
              <a:t>Aun </a:t>
            </a:r>
            <a:r>
              <a:rPr lang="es-CO" sz="4000" dirty="0"/>
              <a:t>los que </a:t>
            </a:r>
            <a:r>
              <a:rPr lang="es-CO" sz="4000" dirty="0" smtClean="0"/>
              <a:t>rehúsan </a:t>
            </a:r>
            <a:r>
              <a:rPr lang="es-CO" sz="4000" dirty="0"/>
              <a:t>adorar al único Dios verdadero expresan su anhelo de venerar a otros supuestos dioses, a otros hombres, a los cuerpos celestiales, a los animales, a las imágenes o aun a sí mismos</a:t>
            </a:r>
            <a:r>
              <a:rPr lang="es-CO" sz="4000" dirty="0" smtClean="0"/>
              <a:t>.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20845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importante notar que muchos piensan equivocadamente que el ateo "no cree en nada", pero ¡es todo lo contrario! </a:t>
            </a:r>
            <a:r>
              <a:rPr lang="es-CO" dirty="0">
                <a:latin typeface="Agency FB" pitchFamily="34" charset="0"/>
              </a:rPr>
              <a:t>Al rehusar creer en Dios, en seguida el ateo busca a otras personas o cosas para llenar el vacío.</a:t>
            </a:r>
            <a:r>
              <a:rPr lang="es-CO" dirty="0"/>
              <a:t> Un ejemplo de esto se ve en lo que </a:t>
            </a:r>
            <a:r>
              <a:rPr lang="es-CO" dirty="0" smtClean="0"/>
              <a:t>decía un ateo. </a:t>
            </a:r>
            <a:r>
              <a:rPr lang="es-CO" dirty="0"/>
              <a:t>Al confesar que era ateo añadió: "</a:t>
            </a:r>
            <a:r>
              <a:rPr lang="es-CO" b="1" dirty="0">
                <a:latin typeface="Agency FB" pitchFamily="34" charset="0"/>
              </a:rPr>
              <a:t>Tú crees en Dios y yo en el hombre</a:t>
            </a:r>
            <a:r>
              <a:rPr lang="es-CO" dirty="0"/>
              <a:t>". Los que creen que los hombres son los dioses de su propio destino se llaman "humanistas" y su religión es "el humanismo".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dirty="0">
                <a:solidFill>
                  <a:srgbClr val="0070C0"/>
                </a:solidFill>
              </a:rPr>
              <a:t>¡OJO! </a:t>
            </a:r>
            <a:r>
              <a:rPr lang="es-CO" dirty="0" smtClean="0">
                <a:solidFill>
                  <a:srgbClr val="0070C0"/>
                </a:solidFill>
              </a:rPr>
              <a:t>Yo No </a:t>
            </a:r>
            <a:r>
              <a:rPr lang="es-CO" dirty="0">
                <a:solidFill>
                  <a:srgbClr val="0070C0"/>
                </a:solidFill>
              </a:rPr>
              <a:t>digo </a:t>
            </a:r>
            <a:r>
              <a:rPr lang="es-CO" dirty="0" smtClean="0">
                <a:solidFill>
                  <a:srgbClr val="0070C0"/>
                </a:solidFill>
              </a:rPr>
              <a:t>aquí que </a:t>
            </a:r>
            <a:r>
              <a:rPr lang="es-CO" dirty="0">
                <a:solidFill>
                  <a:srgbClr val="0070C0"/>
                </a:solidFill>
              </a:rPr>
              <a:t>esté bien adorar a los hombres, a los animales, o a las cosas sino simplemente que todos los hombres desean honrar a alguien o a algo; es un anhelo universal.</a:t>
            </a:r>
          </a:p>
        </p:txBody>
      </p:sp>
    </p:spTree>
    <p:extLst>
      <p:ext uri="{BB962C8B-B14F-4D97-AF65-F5344CB8AC3E}">
        <p14:creationId xmlns:p14="http://schemas.microsoft.com/office/powerpoint/2010/main" val="421281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el Nuevo Testamento, la palabra "adorar" quiere decir "</a:t>
            </a:r>
            <a:r>
              <a:rPr lang="es-CO" u="sng" dirty="0"/>
              <a:t>actuar piadosamente hacia [</a:t>
            </a:r>
            <a:r>
              <a:rPr lang="es-CO" b="1" u="sng" dirty="0">
                <a:latin typeface="Agency FB" pitchFamily="34" charset="0"/>
              </a:rPr>
              <a:t>alguien o algo</a:t>
            </a:r>
            <a:r>
              <a:rPr lang="es-CO" u="sng" dirty="0" smtClean="0"/>
              <a:t>]</a:t>
            </a:r>
            <a:r>
              <a:rPr lang="es-CO" dirty="0" smtClean="0"/>
              <a:t>" </a:t>
            </a:r>
            <a:r>
              <a:rPr lang="es-CO" dirty="0"/>
              <a:t>o "</a:t>
            </a:r>
            <a:r>
              <a:rPr lang="es-CO" u="sng" dirty="0"/>
              <a:t>hacer reverencia, dar obediencia a </a:t>
            </a:r>
            <a:r>
              <a:rPr lang="es-CO" b="1" u="sng" dirty="0">
                <a:latin typeface="Agency FB" pitchFamily="34" charset="0"/>
              </a:rPr>
              <a:t>[alguien</a:t>
            </a:r>
            <a:r>
              <a:rPr lang="es-CO" dirty="0"/>
              <a:t>]"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Diccionario </a:t>
            </a:r>
            <a:r>
              <a:rPr lang="es-CO" dirty="0"/>
              <a:t>Expositivo De Palabras Del Nuevo Testamento, Vol. 1, p. 47).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Algunos </a:t>
            </a:r>
            <a:r>
              <a:rPr lang="es-CO" dirty="0"/>
              <a:t>sinónimos </a:t>
            </a:r>
            <a:r>
              <a:rPr lang="es-CO" dirty="0" smtClean="0"/>
              <a:t>de </a:t>
            </a:r>
            <a:r>
              <a:rPr lang="es-CO" dirty="0"/>
              <a:t>la palabra "adorar" son: </a:t>
            </a:r>
            <a:r>
              <a:rPr lang="es-CO" sz="3800" b="1" dirty="0">
                <a:latin typeface="Agency FB" pitchFamily="34" charset="0"/>
              </a:rPr>
              <a:t>venerar, reverenciar, honrar, exaltar.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El hombre </a:t>
            </a:r>
            <a:r>
              <a:rPr lang="es-CO" dirty="0" smtClean="0"/>
              <a:t>convertido adora </a:t>
            </a:r>
            <a:r>
              <a:rPr lang="es-CO" dirty="0"/>
              <a:t>a Dios con los labios, alabándole por lo que es y dándole las gracias por lo que ha hecho, </a:t>
            </a:r>
            <a:r>
              <a:rPr lang="es-CO" dirty="0" smtClean="0"/>
              <a:t>lea (</a:t>
            </a:r>
            <a:r>
              <a:rPr lang="es-CO" dirty="0" smtClean="0">
                <a:solidFill>
                  <a:srgbClr val="FF0000"/>
                </a:solidFill>
              </a:rPr>
              <a:t>Efe. 5:19,20)</a:t>
            </a:r>
            <a:r>
              <a:rPr lang="es-CO" dirty="0" smtClean="0"/>
              <a:t>. Es por eso que le </a:t>
            </a:r>
            <a:r>
              <a:rPr lang="es-CO" dirty="0"/>
              <a:t>adora con todo su ser </a:t>
            </a:r>
            <a:r>
              <a:rPr lang="es-CO" dirty="0" smtClean="0"/>
              <a:t>como dice Cristo «</a:t>
            </a:r>
            <a:r>
              <a:rPr lang="es-CO" b="1" dirty="0" smtClean="0"/>
              <a:t>EN</a:t>
            </a:r>
            <a:r>
              <a:rPr lang="es-CO" dirty="0" smtClean="0"/>
              <a:t> </a:t>
            </a:r>
            <a:r>
              <a:rPr lang="es-CO" b="1" dirty="0" smtClean="0"/>
              <a:t>ESPÍRITU Y EN VERDAD</a:t>
            </a:r>
            <a:r>
              <a:rPr lang="es-CO" dirty="0" smtClean="0"/>
              <a:t>»,  </a:t>
            </a:r>
            <a:r>
              <a:rPr lang="es-CO" dirty="0"/>
              <a:t>obedeciendo su voluntad, </a:t>
            </a:r>
            <a:r>
              <a:rPr lang="es-CO" dirty="0" smtClean="0"/>
              <a:t>lea </a:t>
            </a:r>
            <a:r>
              <a:rPr lang="es-CO" b="1" dirty="0" smtClean="0">
                <a:solidFill>
                  <a:srgbClr val="FF0000"/>
                </a:solidFill>
              </a:rPr>
              <a:t>(Rom. 12:1,2</a:t>
            </a:r>
            <a:r>
              <a:rPr lang="es-CO" dirty="0" smtClean="0"/>
              <a:t>). Esta es la forma en que Dios quiere que le adoren.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6175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>
                <a:latin typeface="Algerian" pitchFamily="82" charset="0"/>
              </a:rPr>
              <a:t>DIOS </a:t>
            </a:r>
            <a:r>
              <a:rPr lang="es-CO" dirty="0">
                <a:latin typeface="Algerian" pitchFamily="82" charset="0"/>
              </a:rPr>
              <a:t>QUIERE QUE LE ADOREMOS A ÉL, Y SÓLO A ÉL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Deut.6:13</a:t>
            </a:r>
            <a:r>
              <a:rPr lang="es-CO" dirty="0" smtClean="0"/>
              <a:t>. «</a:t>
            </a:r>
            <a:r>
              <a:rPr lang="es-CO" dirty="0" smtClean="0">
                <a:latin typeface="Agency FB" pitchFamily="34" charset="0"/>
              </a:rPr>
              <a:t>A </a:t>
            </a:r>
            <a:r>
              <a:rPr lang="es-CO" dirty="0">
                <a:latin typeface="Agency FB" pitchFamily="34" charset="0"/>
              </a:rPr>
              <a:t>Jehová, tu Dios, temerás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a él </a:t>
            </a:r>
            <a:r>
              <a:rPr lang="es-CO" dirty="0" smtClean="0">
                <a:latin typeface="Agency FB" pitchFamily="34" charset="0"/>
              </a:rPr>
              <a:t>solo servirás</a:t>
            </a:r>
            <a:r>
              <a:rPr lang="es-CO" dirty="0" smtClean="0"/>
              <a:t>». Este fue el texto que Cristo le citó a Satanás en el desierto: «</a:t>
            </a:r>
            <a:r>
              <a:rPr lang="es-CO" dirty="0" smtClean="0">
                <a:latin typeface="Agency FB" pitchFamily="34" charset="0"/>
              </a:rPr>
              <a:t>Al </a:t>
            </a:r>
            <a:r>
              <a:rPr lang="es-CO" dirty="0">
                <a:latin typeface="Agency FB" pitchFamily="34" charset="0"/>
              </a:rPr>
              <a:t>Señor tu Dios adorarás y solo a él </a:t>
            </a:r>
            <a:r>
              <a:rPr lang="es-CO" dirty="0" smtClean="0">
                <a:latin typeface="Agency FB" pitchFamily="34" charset="0"/>
              </a:rPr>
              <a:t>servirás</a:t>
            </a:r>
            <a:r>
              <a:rPr lang="es-CO" dirty="0" smtClean="0"/>
              <a:t>». </a:t>
            </a:r>
            <a:r>
              <a:rPr lang="es-CO" dirty="0" smtClean="0">
                <a:solidFill>
                  <a:srgbClr val="FF0000"/>
                </a:solidFill>
              </a:rPr>
              <a:t>Mat.4:10.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busca a </a:t>
            </a:r>
            <a:r>
              <a:rPr lang="es-CO" dirty="0" smtClean="0"/>
              <a:t>estos verdaderos </a:t>
            </a:r>
            <a:r>
              <a:rPr lang="es-CO" dirty="0"/>
              <a:t>adoradores, </a:t>
            </a:r>
            <a:r>
              <a:rPr lang="es-CO" dirty="0" smtClean="0"/>
              <a:t>como le dijo el Señor Jesús a la Mujer samaritana en </a:t>
            </a:r>
            <a:r>
              <a:rPr lang="es-CO" b="1" dirty="0" smtClean="0">
                <a:solidFill>
                  <a:srgbClr val="FF0000"/>
                </a:solidFill>
              </a:rPr>
              <a:t>Junan. </a:t>
            </a:r>
            <a:r>
              <a:rPr lang="es-CO" b="1" dirty="0">
                <a:solidFill>
                  <a:srgbClr val="FF0000"/>
                </a:solidFill>
              </a:rPr>
              <a:t>4:24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Dios </a:t>
            </a:r>
            <a:r>
              <a:rPr lang="es-CO" dirty="0">
                <a:latin typeface="Agency FB" pitchFamily="34" charset="0"/>
              </a:rPr>
              <a:t>es Espíritu; y los que le adoran, en espíritu y en verdad es necesario que </a:t>
            </a:r>
            <a:r>
              <a:rPr lang="es-CO" dirty="0" smtClean="0">
                <a:latin typeface="Agency FB" pitchFamily="34" charset="0"/>
              </a:rPr>
              <a:t>adoren</a:t>
            </a:r>
            <a:r>
              <a:rPr lang="es-CO" dirty="0" smtClean="0"/>
              <a:t>». </a:t>
            </a:r>
            <a:r>
              <a:rPr lang="es-CO" dirty="0"/>
              <a:t>El punto principal de este versículo es que Dios quiere encontrar a cierta clase de adoradores.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busca a personas que estarán dispuestas a </a:t>
            </a:r>
            <a:r>
              <a:rPr lang="es-CO" dirty="0" smtClean="0"/>
              <a:t>adorarle como él dice:  </a:t>
            </a:r>
            <a:r>
              <a:rPr lang="es-CO" dirty="0"/>
              <a:t>"</a:t>
            </a:r>
            <a:r>
              <a:rPr lang="es-CO" u="sng" dirty="0">
                <a:latin typeface="Agency FB" pitchFamily="34" charset="0"/>
              </a:rPr>
              <a:t>en espíritu y en verdad</a:t>
            </a:r>
            <a:r>
              <a:rPr lang="es-CO" dirty="0"/>
              <a:t>". (Hablaremos del significado de esto más adelante.)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8489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33670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>
                <a:solidFill>
                  <a:srgbClr val="FF0000"/>
                </a:solidFill>
              </a:rPr>
              <a:t>Ro. </a:t>
            </a:r>
            <a:r>
              <a:rPr lang="es-CO" dirty="0" smtClean="0">
                <a:solidFill>
                  <a:srgbClr val="FF0000"/>
                </a:solidFill>
              </a:rPr>
              <a:t>1:20, </a:t>
            </a:r>
            <a:r>
              <a:rPr lang="es-CO" dirty="0"/>
              <a:t>el apóstol Pablo </a:t>
            </a:r>
            <a:r>
              <a:rPr lang="es-CO" dirty="0" smtClean="0"/>
              <a:t>dice: 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las cosas invisibles de él, su eterno poder y deidad, se hacen claramente visibles desde la creación del mundo, siendo entendidas por medio de las cosas hechas, de modo que no tienen </a:t>
            </a:r>
            <a:r>
              <a:rPr lang="es-CO" dirty="0" smtClean="0">
                <a:latin typeface="Agency FB" pitchFamily="34" charset="0"/>
              </a:rPr>
              <a:t>excusa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De esta forma indica </a:t>
            </a:r>
            <a:r>
              <a:rPr lang="es-CO" dirty="0"/>
              <a:t>que Dios se nos ha revelado a través de la creación, </a:t>
            </a:r>
            <a:r>
              <a:rPr lang="es-CO" dirty="0" smtClean="0"/>
              <a:t>para </a:t>
            </a:r>
            <a:r>
              <a:rPr lang="es-CO" dirty="0"/>
              <a:t>que </a:t>
            </a:r>
            <a:r>
              <a:rPr lang="es-CO" dirty="0" smtClean="0"/>
              <a:t>seamos atraídos hacia Él y adorarle</a:t>
            </a:r>
            <a:r>
              <a:rPr lang="es-CO" dirty="0"/>
              <a:t>. Cuando uno analiza cuidadosamente la gran complejidad del universo y de la vida, notará indicios muy claros de orden y de diseño. Los planetas del sistema solar, el cuerpo humano, y hasta las criaturas más pequeñas funcionan como máquinas muy precisas. Todas estas cosas apuntan a un </a:t>
            </a:r>
            <a:r>
              <a:rPr lang="es-CO" dirty="0" smtClean="0"/>
              <a:t>Arquitecto perfecto, a un </a:t>
            </a:r>
            <a:r>
              <a:rPr lang="es-CO" dirty="0"/>
              <a:t>Maestro.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Nos preguntamos: </a:t>
            </a:r>
            <a:r>
              <a:rPr lang="es-CO" b="1" dirty="0" smtClean="0"/>
              <a:t>¿Por </a:t>
            </a:r>
            <a:r>
              <a:rPr lang="es-CO" b="1" dirty="0"/>
              <a:t>qué Dios se ha esforzado por dejar sus huellas por todo el universo?</a:t>
            </a:r>
            <a:r>
              <a:rPr lang="es-CO" dirty="0"/>
              <a:t> ¡Porque quiere que el hombre le busque y le adore!</a:t>
            </a:r>
          </a:p>
          <a:p>
            <a:pPr marL="0" indent="0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18198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4600" b="1" dirty="0"/>
              <a:t>Sin embargo, fíjense en lo que ha pasado, </a:t>
            </a:r>
            <a:r>
              <a:rPr lang="es-CO" sz="4600" b="1" dirty="0" smtClean="0"/>
              <a:t>leamos </a:t>
            </a:r>
            <a:r>
              <a:rPr lang="es-CO" sz="4600" b="1" dirty="0">
                <a:solidFill>
                  <a:srgbClr val="FF0000"/>
                </a:solidFill>
              </a:rPr>
              <a:t>Ro. 1:21-25</a:t>
            </a:r>
            <a:r>
              <a:rPr lang="es-CO" sz="4600" b="1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«Pues </a:t>
            </a:r>
            <a:r>
              <a:rPr lang="es-CO" dirty="0">
                <a:latin typeface="Agency FB" pitchFamily="34" charset="0"/>
              </a:rPr>
              <a:t>habiendo conocido a Dios, no le glorificaron como a Dios, ni le dieron gracias, sino que se envanecieron en sus razonamientos, y su necio corazón fue entenebrecido. </a:t>
            </a:r>
            <a:r>
              <a:rPr lang="es-CO" dirty="0" smtClean="0">
                <a:latin typeface="Agency FB" pitchFamily="34" charset="0"/>
              </a:rPr>
              <a:t>22 </a:t>
            </a:r>
            <a:r>
              <a:rPr lang="es-CO" dirty="0">
                <a:latin typeface="Agency FB" pitchFamily="34" charset="0"/>
              </a:rPr>
              <a:t>Profesando ser sabios, se hicieron necios, </a:t>
            </a:r>
            <a:r>
              <a:rPr lang="es-CO" dirty="0" smtClean="0">
                <a:latin typeface="Agency FB" pitchFamily="34" charset="0"/>
              </a:rPr>
              <a:t>23 </a:t>
            </a:r>
            <a:r>
              <a:rPr lang="es-CO" dirty="0">
                <a:latin typeface="Agency FB" pitchFamily="34" charset="0"/>
              </a:rPr>
              <a:t>y cambiaron la gloria del Dios incorruptible en semejanza de imagen de hombre corruptible, de aves, de cuadrúpedos y de reptiles. </a:t>
            </a:r>
            <a:r>
              <a:rPr lang="es-CO" dirty="0" smtClean="0">
                <a:latin typeface="Agency FB" pitchFamily="34" charset="0"/>
              </a:rPr>
              <a:t>24 </a:t>
            </a:r>
            <a:r>
              <a:rPr lang="es-CO" dirty="0">
                <a:latin typeface="Agency FB" pitchFamily="34" charset="0"/>
              </a:rPr>
              <a:t>Por lo cual también Dios los entregó a la inmundicia, en las concupiscencias de sus corazones, de modo que deshonraron entre sí sus propios </a:t>
            </a:r>
            <a:r>
              <a:rPr lang="es-CO" dirty="0" smtClean="0">
                <a:latin typeface="Agency FB" pitchFamily="34" charset="0"/>
              </a:rPr>
              <a:t>cuerpos</a:t>
            </a:r>
            <a:endParaRPr lang="es-CO" dirty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25 ya que cambiaron la verdad de Dios por la mentira, honrando y dando culto a las criaturas antes que al Creador, el cual es bendito por los </a:t>
            </a:r>
            <a:r>
              <a:rPr lang="es-CO" dirty="0" smtClean="0">
                <a:latin typeface="Agency FB" pitchFamily="34" charset="0"/>
              </a:rPr>
              <a:t>siglos»</a:t>
            </a:r>
            <a:r>
              <a:rPr lang="es-CO" dirty="0" smtClean="0"/>
              <a:t>. </a:t>
            </a:r>
            <a:r>
              <a:rPr lang="es-CO" dirty="0"/>
              <a:t>Amén.</a:t>
            </a:r>
          </a:p>
        </p:txBody>
      </p:sp>
    </p:spTree>
    <p:extLst>
      <p:ext uri="{BB962C8B-B14F-4D97-AF65-F5344CB8AC3E}">
        <p14:creationId xmlns:p14="http://schemas.microsoft.com/office/powerpoint/2010/main" val="376327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¡Dios quiere que el hombre adore al Creador pero en vez de esto el hombre casi siempre ha querido adorar a lo creado</a:t>
            </a:r>
            <a:r>
              <a:rPr lang="es-CO" dirty="0" smtClean="0"/>
              <a:t>!</a:t>
            </a:r>
          </a:p>
          <a:p>
            <a:pPr marL="0" indent="0" algn="ctr">
              <a:buNone/>
            </a:pPr>
            <a:r>
              <a:rPr lang="es-CO" dirty="0" smtClean="0"/>
              <a:t> Por ejemplo, el </a:t>
            </a:r>
            <a:r>
              <a:rPr lang="es-CO" dirty="0"/>
              <a:t>hombre adora a dioses de su propio invento e imaginación, adora a otros hombres, adora a los cuerpos celestiales, adora a los animales, adora a las imágenes y, a veces, </a:t>
            </a:r>
            <a:r>
              <a:rPr lang="es-CO" dirty="0" smtClean="0"/>
              <a:t>se adora </a:t>
            </a:r>
            <a:r>
              <a:rPr lang="es-CO" dirty="0"/>
              <a:t>a sí mismo. Cosas que Él ha prohibido: </a:t>
            </a:r>
            <a:r>
              <a:rPr lang="es-CO" dirty="0" smtClean="0"/>
              <a:t>Leamos </a:t>
            </a:r>
            <a:r>
              <a:rPr lang="es-CO" dirty="0">
                <a:solidFill>
                  <a:srgbClr val="FF0000"/>
                </a:solidFill>
              </a:rPr>
              <a:t>Éxo.20:3-6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No </a:t>
            </a:r>
            <a:r>
              <a:rPr lang="es-CO" dirty="0">
                <a:latin typeface="Agency FB" pitchFamily="34" charset="0"/>
              </a:rPr>
              <a:t>tendrás dioses ajenos delante de </a:t>
            </a:r>
            <a:r>
              <a:rPr lang="es-CO" dirty="0" smtClean="0">
                <a:latin typeface="Agency FB" pitchFamily="34" charset="0"/>
              </a:rPr>
              <a:t>mí4 </a:t>
            </a:r>
            <a:r>
              <a:rPr lang="es-CO" dirty="0">
                <a:latin typeface="Agency FB" pitchFamily="34" charset="0"/>
              </a:rPr>
              <a:t>"No te harás imagen ni ninguna semejanza de lo que esté arriba en el cielo, ni abajo en la tierra, ni en las aguas debajo de la tierra. </a:t>
            </a:r>
            <a:r>
              <a:rPr lang="es-CO" dirty="0" smtClean="0">
                <a:latin typeface="Agency FB" pitchFamily="34" charset="0"/>
              </a:rPr>
              <a:t>5 </a:t>
            </a:r>
            <a:r>
              <a:rPr lang="es-CO" dirty="0">
                <a:latin typeface="Agency FB" pitchFamily="34" charset="0"/>
              </a:rPr>
              <a:t>No te inclinarás a ellas ni las honrarás,[5] porque yo soy Jehová, tu Dios, fuerte, celoso,[6] que visito la maldad de los padres sobre los hijos hasta la tercera y cuarta generación de los que me aborrecen, </a:t>
            </a:r>
            <a:r>
              <a:rPr lang="es-CO" dirty="0" smtClean="0">
                <a:latin typeface="Agency FB" pitchFamily="34" charset="0"/>
              </a:rPr>
              <a:t>6 </a:t>
            </a:r>
            <a:r>
              <a:rPr lang="es-CO" dirty="0">
                <a:latin typeface="Agency FB" pitchFamily="34" charset="0"/>
              </a:rPr>
              <a:t>y hago misericordia por millares a los que me aman y guardan mis </a:t>
            </a:r>
            <a:r>
              <a:rPr lang="es-CO" dirty="0" smtClean="0">
                <a:latin typeface="Agency FB" pitchFamily="34" charset="0"/>
              </a:rPr>
              <a:t>mandamientos</a:t>
            </a:r>
            <a:r>
              <a:rPr lang="es-CO" dirty="0" smtClean="0"/>
              <a:t>»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472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cierta ocasión, durante su segundo viaje </a:t>
            </a:r>
            <a:r>
              <a:rPr lang="es-CO" dirty="0" smtClean="0"/>
              <a:t>evangelisticó, </a:t>
            </a:r>
            <a:r>
              <a:rPr lang="es-CO" dirty="0"/>
              <a:t>Pablo tuvo la oportunidad de hablar a los habitantes de Atenas, Grecia acerca de Dios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Veamos lo que les dijo en </a:t>
            </a:r>
            <a:r>
              <a:rPr lang="es-CO" dirty="0" smtClean="0">
                <a:solidFill>
                  <a:srgbClr val="FF0000"/>
                </a:solidFill>
              </a:rPr>
              <a:t>Hech</a:t>
            </a:r>
            <a:r>
              <a:rPr lang="es-CO" dirty="0">
                <a:solidFill>
                  <a:srgbClr val="FF0000"/>
                </a:solidFill>
              </a:rPr>
              <a:t>. 17:24-26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Dios que hizo el mundo y todas las cosas que en él hay, siendo Señor del cielo y de la tierra, no habita en templos hechos por </a:t>
            </a:r>
            <a:r>
              <a:rPr lang="es-CO" dirty="0" smtClean="0">
                <a:latin typeface="Agency FB" pitchFamily="34" charset="0"/>
              </a:rPr>
              <a:t>manos; 25 </a:t>
            </a:r>
            <a:r>
              <a:rPr lang="es-CO" dirty="0">
                <a:latin typeface="Agency FB" pitchFamily="34" charset="0"/>
              </a:rPr>
              <a:t>ni es honrado por manos de hombres, como si necesitara de algo, pues él es quien da a todos vida, aliento y todas las </a:t>
            </a:r>
            <a:r>
              <a:rPr lang="es-CO" dirty="0" smtClean="0">
                <a:latin typeface="Agency FB" pitchFamily="34" charset="0"/>
              </a:rPr>
              <a:t>cosas. 26 </a:t>
            </a:r>
            <a:r>
              <a:rPr lang="es-CO" dirty="0">
                <a:latin typeface="Agency FB" pitchFamily="34" charset="0"/>
              </a:rPr>
              <a:t>"De una </a:t>
            </a:r>
            <a:r>
              <a:rPr lang="es-CO" dirty="0" smtClean="0">
                <a:latin typeface="Agency FB" pitchFamily="34" charset="0"/>
              </a:rPr>
              <a:t>sangre </a:t>
            </a:r>
            <a:r>
              <a:rPr lang="es-CO" dirty="0">
                <a:latin typeface="Agency FB" pitchFamily="34" charset="0"/>
              </a:rPr>
              <a:t>ha hecho todo el linaje de los hombres para que habiten sobre toda la faz de la tierra; y les ha prefijado el orden de los tiempos y los límites de su </a:t>
            </a:r>
            <a:r>
              <a:rPr lang="es-CO" dirty="0" smtClean="0">
                <a:latin typeface="Agency FB" pitchFamily="34" charset="0"/>
              </a:rPr>
              <a:t>habitación</a:t>
            </a:r>
            <a:r>
              <a:rPr lang="es-CO" dirty="0" smtClean="0"/>
              <a:t>» </a:t>
            </a:r>
          </a:p>
          <a:p>
            <a:pPr marL="0" indent="0" algn="ctr">
              <a:buNone/>
            </a:pPr>
            <a:r>
              <a:rPr lang="es-CO" dirty="0" smtClean="0"/>
              <a:t>¿Para </a:t>
            </a:r>
            <a:r>
              <a:rPr lang="es-CO" dirty="0"/>
              <a:t>qué hizo Dios el mundo y todas las cosas que en él hay? ¿Para qué da a todos vida y aliento y todas las cosas? ¿Para qué nos ha señalado el tiempo y el lugar en que debemos vivir? </a:t>
            </a:r>
            <a:r>
              <a:rPr lang="es-CO" dirty="0" smtClean="0"/>
              <a:t>La respuesta es: </a:t>
            </a:r>
            <a:r>
              <a:rPr lang="es-CO" b="1" u="sng" dirty="0"/>
              <a:t>¡para que busquemos a Dios! </a:t>
            </a:r>
            <a:endParaRPr lang="es-CO" b="1" u="sng" dirty="0" smtClean="0"/>
          </a:p>
          <a:p>
            <a:pPr marL="0" indent="0" algn="ctr">
              <a:buNone/>
            </a:pPr>
            <a:r>
              <a:rPr lang="es-CO" dirty="0" smtClean="0"/>
              <a:t>Lea el </a:t>
            </a:r>
            <a:r>
              <a:rPr lang="es-CO" dirty="0" smtClean="0">
                <a:solidFill>
                  <a:srgbClr val="FF0000"/>
                </a:solidFill>
              </a:rPr>
              <a:t>(verso. </a:t>
            </a:r>
            <a:r>
              <a:rPr lang="es-CO" dirty="0">
                <a:solidFill>
                  <a:srgbClr val="FF0000"/>
                </a:solidFill>
              </a:rPr>
              <a:t>27).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Esto </a:t>
            </a:r>
            <a:r>
              <a:rPr lang="es-CO" dirty="0"/>
              <a:t>es lo mínimo que le podemos dar. (Él nos ha dado </a:t>
            </a:r>
            <a:r>
              <a:rPr lang="es-CO" dirty="0" smtClean="0"/>
              <a:t>todo). Por tanto: Cuando damos algo, simplemente, le estamos dando de lo que Él nos ha dado.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90327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Cada </a:t>
            </a:r>
            <a:r>
              <a:rPr lang="es-CO" dirty="0"/>
              <a:t>día Dios no para de bendecirnos, que lo queramos reconocer o no. Siempre nos colma de bendiciones físicas; nos da comida, ropa, salud, trabajo, un sitio donde vivir, etc. etc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Nos </a:t>
            </a:r>
            <a:r>
              <a:rPr lang="es-CO" dirty="0"/>
              <a:t>da "</a:t>
            </a:r>
            <a:r>
              <a:rPr lang="es-CO" dirty="0">
                <a:latin typeface="Agency FB" pitchFamily="34" charset="0"/>
              </a:rPr>
              <a:t>lluvias del cielo, y tiempos fructíferos, llenando de sustento y de alegría nuestros </a:t>
            </a:r>
            <a:r>
              <a:rPr lang="es-CO" dirty="0" smtClean="0">
                <a:latin typeface="Agency FB" pitchFamily="34" charset="0"/>
              </a:rPr>
              <a:t>corazones</a:t>
            </a:r>
            <a:r>
              <a:rPr lang="es-CO" dirty="0" smtClean="0"/>
              <a:t>«, como lo dice en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Hech</a:t>
            </a:r>
            <a:r>
              <a:rPr lang="es-CO" dirty="0">
                <a:solidFill>
                  <a:srgbClr val="FF0000"/>
                </a:solidFill>
              </a:rPr>
              <a:t>. 14:17). </a:t>
            </a:r>
            <a:r>
              <a:rPr lang="es-CO" dirty="0" smtClean="0"/>
              <a:t>Y además Él </a:t>
            </a:r>
            <a:r>
              <a:rPr lang="es-CO" dirty="0"/>
              <a:t>es quien "</a:t>
            </a:r>
            <a:r>
              <a:rPr lang="es-CO" dirty="0">
                <a:latin typeface="Agency FB" pitchFamily="34" charset="0"/>
              </a:rPr>
              <a:t>da a todos vida y aliento y todas las cosas</a:t>
            </a:r>
            <a:r>
              <a:rPr lang="es-CO" dirty="0">
                <a:solidFill>
                  <a:srgbClr val="FF0000"/>
                </a:solidFill>
              </a:rPr>
              <a:t>" (</a:t>
            </a:r>
            <a:r>
              <a:rPr lang="es-CO" dirty="0" smtClean="0">
                <a:solidFill>
                  <a:srgbClr val="FF0000"/>
                </a:solidFill>
              </a:rPr>
              <a:t>Hech</a:t>
            </a:r>
            <a:r>
              <a:rPr lang="es-CO" dirty="0">
                <a:solidFill>
                  <a:srgbClr val="FF0000"/>
                </a:solidFill>
              </a:rPr>
              <a:t>. 17:25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  <a:r>
              <a:rPr lang="es-CO" dirty="0" smtClean="0"/>
              <a:t>Alabado sea el Señor.</a:t>
            </a:r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¿</a:t>
            </a:r>
            <a:r>
              <a:rPr lang="es-CO" dirty="0"/>
              <a:t>Sabe Usted que si no fuera por Dios, </a:t>
            </a:r>
            <a:r>
              <a:rPr lang="es-CO" dirty="0" smtClean="0"/>
              <a:t>usted no estaría vivo en este momento, no </a:t>
            </a:r>
            <a:r>
              <a:rPr lang="es-CO" dirty="0"/>
              <a:t>tendría ni casa, ni muebles, ni coche, ni ropa, ni comida, ni un solo céntimo en su </a:t>
            </a:r>
            <a:r>
              <a:rPr lang="es-CO" dirty="0" smtClean="0"/>
              <a:t>bolcillo o en su cuenta </a:t>
            </a:r>
            <a:r>
              <a:rPr lang="es-CO" dirty="0"/>
              <a:t>bancaria? </a:t>
            </a:r>
            <a:r>
              <a:rPr lang="es-CO" dirty="0" smtClean="0"/>
              <a:t>Es decir: si no fuera por su gracia, usted no tendría nada de lo que posee. </a:t>
            </a:r>
          </a:p>
          <a:p>
            <a:pPr marL="0" indent="0" algn="ctr">
              <a:buNone/>
            </a:pPr>
            <a:r>
              <a:rPr lang="es-CO" dirty="0" smtClean="0"/>
              <a:t>Pero quizá Usted diga: </a:t>
            </a:r>
            <a:r>
              <a:rPr lang="es-CO" dirty="0"/>
              <a:t>"¡</a:t>
            </a:r>
            <a:r>
              <a:rPr lang="es-CO" b="1" dirty="0">
                <a:latin typeface="Agency FB" pitchFamily="34" charset="0"/>
              </a:rPr>
              <a:t>Un momento! ¡Yo he ganado todo eso con mi propio sudor, con mi propia sangre</a:t>
            </a:r>
            <a:r>
              <a:rPr lang="es-CO" dirty="0"/>
              <a:t>!" Sin embargo, si no hubiera sido por Dios, no podría haber tomado ni siquiera un solo respiro cuando estaba trabajando por </a:t>
            </a:r>
            <a:r>
              <a:rPr lang="es-CO" dirty="0" smtClean="0"/>
              <a:t>conseguir aquellas </a:t>
            </a:r>
            <a:r>
              <a:rPr lang="es-CO" dirty="0"/>
              <a:t>cosas.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9004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ofrece perdón de pecados a todos los que le obedezcan y </a:t>
            </a:r>
            <a:r>
              <a:rPr lang="es-CO" dirty="0" smtClean="0"/>
              <a:t>además toda </a:t>
            </a:r>
            <a:r>
              <a:rPr lang="es-CO" dirty="0"/>
              <a:t>bendición espiritual,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Ef</a:t>
            </a:r>
            <a:r>
              <a:rPr lang="es-CO" dirty="0">
                <a:solidFill>
                  <a:srgbClr val="FF0000"/>
                </a:solidFill>
              </a:rPr>
              <a:t>. 1:3,7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Bendito </a:t>
            </a:r>
            <a:r>
              <a:rPr lang="es-CO" dirty="0">
                <a:latin typeface="Agency FB" pitchFamily="34" charset="0"/>
              </a:rPr>
              <a:t>sea el Dios y Padre de nuestro Señor Jesucristo, que nos bendijo con toda bendición espiritual en los lugares celestiales en Cristo, </a:t>
            </a:r>
            <a:r>
              <a:rPr lang="es-CO" dirty="0" smtClean="0">
                <a:latin typeface="Agency FB" pitchFamily="34" charset="0"/>
              </a:rPr>
              <a:t>7 en </a:t>
            </a:r>
            <a:r>
              <a:rPr lang="es-CO" dirty="0">
                <a:latin typeface="Agency FB" pitchFamily="34" charset="0"/>
              </a:rPr>
              <a:t>quien tenemos redención por su sangre, el perdón de pecados según las riquezas de su </a:t>
            </a:r>
            <a:r>
              <a:rPr lang="es-CO" dirty="0" smtClean="0">
                <a:latin typeface="Agency FB" pitchFamily="34" charset="0"/>
              </a:rPr>
              <a:t>gracia»</a:t>
            </a:r>
            <a:r>
              <a:rPr lang="es-CO" dirty="0" smtClean="0"/>
              <a:t>,</a:t>
            </a:r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Lo </a:t>
            </a:r>
            <a:r>
              <a:rPr lang="es-CO" dirty="0"/>
              <a:t>mínimo que podemos hacer es darle la adoración debida. </a:t>
            </a:r>
            <a:r>
              <a:rPr lang="es-CO" dirty="0">
                <a:solidFill>
                  <a:srgbClr val="FF0000"/>
                </a:solidFill>
              </a:rPr>
              <a:t>Sal. 29:2 </a:t>
            </a:r>
            <a:r>
              <a:rPr lang="es-CO" dirty="0"/>
              <a:t>dice: "</a:t>
            </a:r>
            <a:r>
              <a:rPr lang="es-CO" dirty="0">
                <a:latin typeface="Agency FB" pitchFamily="34" charset="0"/>
              </a:rPr>
              <a:t>Dad a Jehová la gloria debida a su nombre; adorad a Jehová en la hermosura de la santidad</a:t>
            </a:r>
            <a:r>
              <a:rPr lang="es-CO" dirty="0" smtClean="0"/>
              <a:t>".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¿Qué es lo que Dios pide de nosotros? La </a:t>
            </a:r>
            <a:r>
              <a:rPr lang="es-CO" dirty="0" smtClean="0"/>
              <a:t>gloria, o sea la </a:t>
            </a:r>
            <a:r>
              <a:rPr lang="es-CO" dirty="0"/>
              <a:t>(adoración) debida.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198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no quiere compartir su alabanza con ningún hombre, animal, o cosa</a:t>
            </a:r>
            <a:r>
              <a:rPr lang="es-CO" dirty="0" smtClean="0"/>
              <a:t>. En  </a:t>
            </a:r>
            <a:r>
              <a:rPr lang="es-CO" b="1" dirty="0">
                <a:solidFill>
                  <a:srgbClr val="FF0000"/>
                </a:solidFill>
              </a:rPr>
              <a:t>Is. 42:8 </a:t>
            </a:r>
            <a:r>
              <a:rPr lang="es-CO" dirty="0"/>
              <a:t>dice: "Yo Jehová; este es mi nombre; </a:t>
            </a:r>
            <a:r>
              <a:rPr lang="es-CO" b="1" u="sng" dirty="0"/>
              <a:t>y a otro no daré mi gloria, ni mi alabanza a esculturas</a:t>
            </a:r>
            <a:r>
              <a:rPr lang="es-CO" dirty="0"/>
              <a:t>". Dios no quiere que le adoremos a través de las imágenes porque es Dios "</a:t>
            </a:r>
            <a:r>
              <a:rPr lang="es-CO" u="sng" dirty="0"/>
              <a:t>celoso</a:t>
            </a:r>
            <a:r>
              <a:rPr lang="es-CO" dirty="0">
                <a:solidFill>
                  <a:srgbClr val="FF0000"/>
                </a:solidFill>
              </a:rPr>
              <a:t>" </a:t>
            </a:r>
            <a:r>
              <a:rPr lang="es-CO" dirty="0" smtClean="0">
                <a:solidFill>
                  <a:srgbClr val="FF0000"/>
                </a:solidFill>
              </a:rPr>
              <a:t>Exo. 20:4,5</a:t>
            </a:r>
            <a:r>
              <a:rPr lang="es-CO" dirty="0" smtClean="0"/>
              <a:t>, </a:t>
            </a:r>
            <a:r>
              <a:rPr lang="es-CO" dirty="0"/>
              <a:t>es decir, no quiere compartir su alabanza con ningún hombre u otra cosa creada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quiere que le adoremos públicamente. Algunos dicen: "</a:t>
            </a:r>
            <a:r>
              <a:rPr lang="es-CO" b="1" dirty="0">
                <a:latin typeface="Agency FB" pitchFamily="34" charset="0"/>
              </a:rPr>
              <a:t>Yo puedo adorar a Dios a </a:t>
            </a:r>
            <a:r>
              <a:rPr lang="es-CO" b="1" dirty="0" smtClean="0">
                <a:latin typeface="Agency FB" pitchFamily="34" charset="0"/>
              </a:rPr>
              <a:t>solas, en mi casa. </a:t>
            </a:r>
            <a:r>
              <a:rPr lang="es-CO" b="1" dirty="0">
                <a:latin typeface="Agency FB" pitchFamily="34" charset="0"/>
              </a:rPr>
              <a:t>No necesito estar con un grupo de gente</a:t>
            </a:r>
            <a:r>
              <a:rPr lang="es-CO" dirty="0"/>
              <a:t>". Es verdad que se puede adorar a Dios a solas pero también es necesario adorarle con otros, o sea, </a:t>
            </a:r>
            <a:r>
              <a:rPr lang="es-CO" dirty="0" smtClean="0"/>
              <a:t>públicamente.</a:t>
            </a: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Hech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 smtClean="0">
                <a:solidFill>
                  <a:srgbClr val="FF0000"/>
                </a:solidFill>
              </a:rPr>
              <a:t>2:42, </a:t>
            </a:r>
            <a:r>
              <a:rPr lang="es-CO" dirty="0" smtClean="0"/>
              <a:t>dice: «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perseveraban en la </a:t>
            </a:r>
            <a:r>
              <a:rPr lang="es-CO" u="sng" dirty="0">
                <a:latin typeface="Agency FB" pitchFamily="34" charset="0"/>
              </a:rPr>
              <a:t>doctrina de los apóstoles, en la comunión </a:t>
            </a:r>
            <a:r>
              <a:rPr lang="es-CO" u="sng" dirty="0" smtClean="0">
                <a:latin typeface="Agency FB" pitchFamily="34" charset="0"/>
              </a:rPr>
              <a:t>UNOS CON OTROS, </a:t>
            </a:r>
            <a:r>
              <a:rPr lang="es-CO" u="sng" dirty="0">
                <a:latin typeface="Agency FB" pitchFamily="34" charset="0"/>
              </a:rPr>
              <a:t>en el </a:t>
            </a:r>
            <a:r>
              <a:rPr lang="es-CO" dirty="0">
                <a:latin typeface="Agency FB" pitchFamily="34" charset="0"/>
              </a:rPr>
              <a:t>partimiento del pan y en las </a:t>
            </a:r>
            <a:r>
              <a:rPr lang="es-CO" u="sng" dirty="0" smtClean="0">
                <a:latin typeface="Agency FB" pitchFamily="34" charset="0"/>
              </a:rPr>
              <a:t>oraciones</a:t>
            </a:r>
            <a:r>
              <a:rPr lang="es-CO" dirty="0" smtClean="0"/>
              <a:t>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901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Heb. 10:24,25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considerémonos unos a otros para estimularnos al amor y a las buenas obras; </a:t>
            </a:r>
            <a:r>
              <a:rPr lang="es-CO" dirty="0" smtClean="0">
                <a:latin typeface="Agency FB" pitchFamily="34" charset="0"/>
              </a:rPr>
              <a:t>25 </a:t>
            </a:r>
            <a:r>
              <a:rPr lang="es-CO" dirty="0">
                <a:latin typeface="Agency FB" pitchFamily="34" charset="0"/>
              </a:rPr>
              <a:t>no dejando de </a:t>
            </a:r>
            <a:r>
              <a:rPr lang="es-CO" u="sng" dirty="0" smtClean="0">
                <a:latin typeface="Agency FB" pitchFamily="34" charset="0"/>
              </a:rPr>
              <a:t>CONGREGARNOS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como algunos tienen por costumbre, sino exhortándonos; y tanto más, cuanto veis que aquel día se </a:t>
            </a:r>
            <a:r>
              <a:rPr lang="es-CO" dirty="0" smtClean="0">
                <a:latin typeface="Agency FB" pitchFamily="34" charset="0"/>
              </a:rPr>
              <a:t>acerca</a:t>
            </a:r>
            <a:r>
              <a:rPr lang="es-CO" dirty="0" smtClean="0"/>
              <a:t>».</a:t>
            </a:r>
            <a:endParaRPr lang="es-CO" dirty="0"/>
          </a:p>
          <a:p>
            <a:pPr marL="0" indent="0" algn="ctr">
              <a:buNone/>
            </a:pPr>
            <a:endParaRPr lang="es-CO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Si </a:t>
            </a:r>
            <a:r>
              <a:rPr lang="es-CO" dirty="0">
                <a:solidFill>
                  <a:srgbClr val="0070C0"/>
                </a:solidFill>
              </a:rPr>
              <a:t>Usted quiere </a:t>
            </a:r>
            <a:r>
              <a:rPr lang="es-CO" dirty="0" smtClean="0">
                <a:solidFill>
                  <a:srgbClr val="0070C0"/>
                </a:solidFill>
              </a:rPr>
              <a:t>ser un </a:t>
            </a:r>
            <a:r>
              <a:rPr lang="es-CO" dirty="0">
                <a:solidFill>
                  <a:srgbClr val="0070C0"/>
                </a:solidFill>
              </a:rPr>
              <a:t>siervo fiel de Dios, no puede ausentarse de la asamblea pública por cualquier razón y todavía pensar que está glorificando a </a:t>
            </a:r>
            <a:r>
              <a:rPr lang="es-CO" dirty="0" smtClean="0">
                <a:solidFill>
                  <a:srgbClr val="0070C0"/>
                </a:solidFill>
              </a:rPr>
              <a:t>Dios «</a:t>
            </a:r>
            <a:r>
              <a:rPr lang="es-CO" b="1" dirty="0" smtClean="0">
                <a:solidFill>
                  <a:srgbClr val="0070C0"/>
                </a:solidFill>
              </a:rPr>
              <a:t>en espíritu </a:t>
            </a:r>
            <a:r>
              <a:rPr lang="es-CO" b="1" dirty="0">
                <a:solidFill>
                  <a:srgbClr val="0070C0"/>
                </a:solidFill>
              </a:rPr>
              <a:t>y en </a:t>
            </a:r>
            <a:r>
              <a:rPr lang="es-CO" b="1" dirty="0" smtClean="0">
                <a:solidFill>
                  <a:srgbClr val="0070C0"/>
                </a:solidFill>
              </a:rPr>
              <a:t>verdad</a:t>
            </a:r>
            <a:r>
              <a:rPr lang="es-CO" dirty="0" smtClean="0">
                <a:solidFill>
                  <a:srgbClr val="0070C0"/>
                </a:solidFill>
              </a:rPr>
              <a:t>»  </a:t>
            </a:r>
            <a:r>
              <a:rPr lang="es-CO" dirty="0">
                <a:solidFill>
                  <a:srgbClr val="0070C0"/>
                </a:solidFill>
              </a:rPr>
              <a:t>. Si va a estar de vacaciones, sigue siendo necesario reunirse con </a:t>
            </a:r>
            <a:r>
              <a:rPr lang="es-CO" dirty="0" smtClean="0">
                <a:solidFill>
                  <a:srgbClr val="0070C0"/>
                </a:solidFill>
              </a:rPr>
              <a:t>la </a:t>
            </a:r>
            <a:r>
              <a:rPr lang="es-CO" dirty="0">
                <a:solidFill>
                  <a:srgbClr val="0070C0"/>
                </a:solidFill>
              </a:rPr>
              <a:t>iglesia </a:t>
            </a:r>
            <a:r>
              <a:rPr lang="es-CO" dirty="0" smtClean="0">
                <a:solidFill>
                  <a:srgbClr val="0070C0"/>
                </a:solidFill>
              </a:rPr>
              <a:t>fiel, o sea con la que (</a:t>
            </a:r>
            <a:r>
              <a:rPr lang="es-CO" u="sng" dirty="0" smtClean="0">
                <a:solidFill>
                  <a:srgbClr val="0070C0"/>
                </a:solidFill>
                <a:latin typeface="Agency FB" pitchFamily="34" charset="0"/>
              </a:rPr>
              <a:t>guarda los mandamientos de Dios</a:t>
            </a:r>
            <a:r>
              <a:rPr lang="es-CO" dirty="0" smtClean="0">
                <a:solidFill>
                  <a:srgbClr val="0070C0"/>
                </a:solidFill>
              </a:rPr>
              <a:t>), lea </a:t>
            </a:r>
            <a:r>
              <a:rPr lang="es-CO" dirty="0" smtClean="0">
                <a:solidFill>
                  <a:srgbClr val="FF0000"/>
                </a:solidFill>
              </a:rPr>
              <a:t>Apoc.12:17,14:12</a:t>
            </a:r>
            <a:r>
              <a:rPr lang="es-CO" dirty="0" smtClean="0">
                <a:solidFill>
                  <a:srgbClr val="0070C0"/>
                </a:solidFill>
              </a:rPr>
              <a:t>, porque </a:t>
            </a:r>
            <a:r>
              <a:rPr lang="es-CO" dirty="0">
                <a:solidFill>
                  <a:srgbClr val="0070C0"/>
                </a:solidFill>
              </a:rPr>
              <a:t>así se adora a Dios </a:t>
            </a:r>
            <a:r>
              <a:rPr lang="es-CO" dirty="0" smtClean="0">
                <a:solidFill>
                  <a:srgbClr val="0070C0"/>
                </a:solidFill>
              </a:rPr>
              <a:t>en «</a:t>
            </a:r>
            <a:r>
              <a:rPr lang="es-CO" u="sng" dirty="0" smtClean="0">
                <a:solidFill>
                  <a:srgbClr val="0070C0"/>
                </a:solidFill>
              </a:rPr>
              <a:t>espíritu y en verdad</a:t>
            </a:r>
            <a:r>
              <a:rPr lang="es-CO" dirty="0" smtClean="0">
                <a:solidFill>
                  <a:srgbClr val="0070C0"/>
                </a:solidFill>
              </a:rPr>
              <a:t>» y </a:t>
            </a:r>
            <a:r>
              <a:rPr lang="es-CO" dirty="0">
                <a:solidFill>
                  <a:srgbClr val="0070C0"/>
                </a:solidFill>
              </a:rPr>
              <a:t>no a solas únicamente</a:t>
            </a:r>
            <a:r>
              <a:rPr lang="es-CO" dirty="0" smtClean="0">
                <a:solidFill>
                  <a:srgbClr val="0070C0"/>
                </a:solidFill>
              </a:rPr>
              <a:t>.</a:t>
            </a:r>
            <a:endParaRPr lang="es-CO" dirty="0">
              <a:solidFill>
                <a:srgbClr val="0070C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446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200" dirty="0" smtClean="0">
                <a:latin typeface="Algerian" pitchFamily="82" charset="0"/>
              </a:rPr>
              <a:t>EXISTEN TRES </a:t>
            </a:r>
            <a:r>
              <a:rPr lang="es-CO" sz="3200" dirty="0">
                <a:latin typeface="Algerian" pitchFamily="82" charset="0"/>
              </a:rPr>
              <a:t>CLASES DE ADORACIÓN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5200" b="1" u="sng" dirty="0" smtClean="0"/>
              <a:t>1. La </a:t>
            </a:r>
            <a:r>
              <a:rPr lang="es-CO" sz="5200" b="1" u="sng" dirty="0"/>
              <a:t>adoración </a:t>
            </a:r>
            <a:r>
              <a:rPr lang="es-CO" sz="5200" b="1" u="sng" dirty="0" smtClean="0"/>
              <a:t>ignorante. </a:t>
            </a:r>
            <a:endParaRPr lang="es-CO" sz="5200" b="1" u="sng" dirty="0"/>
          </a:p>
          <a:p>
            <a:pPr marL="0" indent="0">
              <a:buNone/>
            </a:pPr>
            <a:endParaRPr lang="es-CO" sz="4100" dirty="0"/>
          </a:p>
          <a:p>
            <a:pPr marL="0" indent="0" algn="ctr">
              <a:buNone/>
            </a:pPr>
            <a:r>
              <a:rPr lang="es-CO" sz="3400" dirty="0" smtClean="0">
                <a:solidFill>
                  <a:srgbClr val="FF0000"/>
                </a:solidFill>
              </a:rPr>
              <a:t>Hech</a:t>
            </a:r>
            <a:r>
              <a:rPr lang="es-CO" sz="3400" dirty="0">
                <a:solidFill>
                  <a:srgbClr val="FF0000"/>
                </a:solidFill>
              </a:rPr>
              <a:t>. </a:t>
            </a:r>
            <a:r>
              <a:rPr lang="es-CO" sz="3400" dirty="0" smtClean="0">
                <a:solidFill>
                  <a:srgbClr val="FF0000"/>
                </a:solidFill>
              </a:rPr>
              <a:t>17:22,23</a:t>
            </a:r>
            <a:r>
              <a:rPr lang="es-CO" sz="3400" dirty="0"/>
              <a:t>. Entonces Pablo, puesto en pie en medio del Areópago, dijo: </a:t>
            </a:r>
            <a:r>
              <a:rPr lang="es-CO" sz="3400" dirty="0" smtClean="0"/>
              <a:t>«</a:t>
            </a:r>
            <a:r>
              <a:rPr lang="es-CO" sz="3400" dirty="0" smtClean="0">
                <a:latin typeface="Agency FB" pitchFamily="34" charset="0"/>
              </a:rPr>
              <a:t>Varones </a:t>
            </a:r>
            <a:r>
              <a:rPr lang="es-CO" sz="3400" dirty="0">
                <a:latin typeface="Agency FB" pitchFamily="34" charset="0"/>
              </a:rPr>
              <a:t>atenienses, en todo observo que sois muy religiosos; </a:t>
            </a:r>
            <a:r>
              <a:rPr lang="es-CO" sz="3400" dirty="0" smtClean="0">
                <a:latin typeface="Agency FB" pitchFamily="34" charset="0"/>
              </a:rPr>
              <a:t>23 </a:t>
            </a:r>
            <a:r>
              <a:rPr lang="es-CO" sz="3400" dirty="0">
                <a:latin typeface="Agency FB" pitchFamily="34" charset="0"/>
              </a:rPr>
              <a:t>porque pasando y mirando vuestros santuarios, hallé también un altar en el cual estaba esta inscripción: AL DIOS NO CONOCIDO. Al que vosotros adoráis, pues, sin conocerle, es a quien yo os anuncio</a:t>
            </a:r>
            <a:r>
              <a:rPr lang="es-CO" sz="3400" dirty="0" smtClean="0">
                <a:latin typeface="Agency FB" pitchFamily="34" charset="0"/>
              </a:rPr>
              <a:t>.</a:t>
            </a:r>
          </a:p>
          <a:p>
            <a:pPr marL="0" indent="0" algn="ctr">
              <a:buNone/>
            </a:pPr>
            <a:endParaRPr lang="es-CO" sz="3400" dirty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sz="3400" dirty="0" smtClean="0">
                <a:latin typeface="Agency FB" pitchFamily="34" charset="0"/>
              </a:rPr>
              <a:t>  </a:t>
            </a:r>
            <a:r>
              <a:rPr lang="es-CO" sz="4000" b="1" dirty="0">
                <a:latin typeface="Agency FB" pitchFamily="34" charset="0"/>
              </a:rPr>
              <a:t>¿Por qué eran ignorantes estas </a:t>
            </a:r>
            <a:r>
              <a:rPr lang="es-CO" sz="4000" b="1" dirty="0" smtClean="0">
                <a:latin typeface="Agency FB" pitchFamily="34" charset="0"/>
              </a:rPr>
              <a:t>personas»</a:t>
            </a:r>
            <a:r>
              <a:rPr lang="es-CO" sz="4000" b="1" dirty="0" smtClean="0"/>
              <a:t>?</a:t>
            </a:r>
            <a:endParaRPr lang="es-CO" sz="4000" b="1" dirty="0"/>
          </a:p>
          <a:p>
            <a:pPr marL="0" indent="0" algn="ctr">
              <a:buNone/>
            </a:pPr>
            <a:r>
              <a:rPr lang="es-CO" sz="3400" b="1" dirty="0" smtClean="0"/>
              <a:t>Primero</a:t>
            </a:r>
            <a:r>
              <a:rPr lang="es-CO" sz="3400" dirty="0" smtClean="0"/>
              <a:t>. </a:t>
            </a:r>
            <a:r>
              <a:rPr lang="es-CO" sz="3400" dirty="0" smtClean="0"/>
              <a:t>Tengamos en cuenta que estos eran gentiles, por tanto no conocían </a:t>
            </a:r>
            <a:r>
              <a:rPr lang="es-CO" sz="3400" dirty="0"/>
              <a:t>a Dios. No </a:t>
            </a:r>
            <a:r>
              <a:rPr lang="es-CO" sz="3400" dirty="0" smtClean="0"/>
              <a:t>conocían </a:t>
            </a:r>
            <a:r>
              <a:rPr lang="es-CO" sz="3400" dirty="0"/>
              <a:t>nada de sus características, ni de sus leyes. Hoy día, hay gente en todo el mundo que se reúne para adorar pero, en realidad, no conocen a Dios porque </a:t>
            </a:r>
            <a:r>
              <a:rPr lang="es-CO" sz="3400" dirty="0" smtClean="0"/>
              <a:t>rehúsan </a:t>
            </a:r>
            <a:r>
              <a:rPr lang="es-CO" sz="3400" dirty="0"/>
              <a:t>escucharle a través de </a:t>
            </a:r>
            <a:r>
              <a:rPr lang="es-CO" sz="3400" dirty="0" smtClean="0"/>
              <a:t>lo que Él dice en Su </a:t>
            </a:r>
            <a:r>
              <a:rPr lang="es-CO" sz="3400" dirty="0"/>
              <a:t>Palabra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197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507288" cy="64807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Segundo</a:t>
            </a:r>
            <a:r>
              <a:rPr lang="es-CO" dirty="0"/>
              <a:t>.</a:t>
            </a:r>
            <a:r>
              <a:rPr lang="es-CO" dirty="0" smtClean="0"/>
              <a:t> </a:t>
            </a:r>
            <a:r>
              <a:rPr lang="es-CO" dirty="0"/>
              <a:t>H</a:t>
            </a:r>
            <a:r>
              <a:rPr lang="es-CO" dirty="0" smtClean="0"/>
              <a:t>abían </a:t>
            </a:r>
            <a:r>
              <a:rPr lang="es-CO" dirty="0"/>
              <a:t>hecho ídolos </a:t>
            </a:r>
            <a:r>
              <a:rPr lang="es-CO" dirty="0" smtClean="0"/>
              <a:t>(o sea imágenes</a:t>
            </a:r>
            <a:r>
              <a:rPr lang="es-CO" dirty="0"/>
              <a:t>) y daban adoración </a:t>
            </a:r>
            <a:r>
              <a:rPr lang="es-CO" dirty="0" smtClean="0"/>
              <a:t>(</a:t>
            </a:r>
            <a:r>
              <a:rPr lang="es-CO" u="sng" dirty="0" smtClean="0">
                <a:latin typeface="Agency FB" pitchFamily="34" charset="0"/>
              </a:rPr>
              <a:t>o sea, honor</a:t>
            </a:r>
            <a:r>
              <a:rPr lang="es-CO" u="sng" dirty="0">
                <a:latin typeface="Agency FB" pitchFamily="34" charset="0"/>
              </a:rPr>
              <a:t>, reverencia, veneración</a:t>
            </a:r>
            <a:r>
              <a:rPr lang="es-CO" dirty="0"/>
              <a:t>) a ellos en vez de </a:t>
            </a:r>
            <a:r>
              <a:rPr lang="es-CO" dirty="0" smtClean="0"/>
              <a:t>adorar al Dios vivo Creador de todas las cosas. </a:t>
            </a:r>
          </a:p>
          <a:p>
            <a:pPr marL="0" indent="0" algn="ctr">
              <a:buNone/>
            </a:pPr>
            <a:r>
              <a:rPr lang="es-CO" dirty="0"/>
              <a:t>V</a:t>
            </a:r>
            <a:r>
              <a:rPr lang="es-CO" dirty="0" smtClean="0"/>
              <a:t>eamos </a:t>
            </a:r>
            <a:r>
              <a:rPr lang="es-CO" dirty="0"/>
              <a:t>lo que Pablo nos dice en </a:t>
            </a:r>
            <a:r>
              <a:rPr lang="es-CO" dirty="0" smtClean="0">
                <a:solidFill>
                  <a:srgbClr val="FF0000"/>
                </a:solidFill>
              </a:rPr>
              <a:t>Hech</a:t>
            </a:r>
            <a:r>
              <a:rPr lang="es-CO" dirty="0">
                <a:solidFill>
                  <a:srgbClr val="FF0000"/>
                </a:solidFill>
              </a:rPr>
              <a:t>. 17:24-29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Dios que hizo el mundo y todas las cosas que en él hay, siendo Señor del cielo y de la tierra, no habita en templos hechos por manos humanas, </a:t>
            </a:r>
            <a:r>
              <a:rPr lang="es-CO" dirty="0" smtClean="0">
                <a:latin typeface="Agency FB" pitchFamily="34" charset="0"/>
              </a:rPr>
              <a:t>25 </a:t>
            </a:r>
            <a:r>
              <a:rPr lang="es-CO" dirty="0">
                <a:latin typeface="Agency FB" pitchFamily="34" charset="0"/>
              </a:rPr>
              <a:t>ni es honrado por manos de hombres, como si necesitase de algo; pues él es quien da a todos vida y aliento y todas las cosas. </a:t>
            </a: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26 Y de una sangre ha hecho todo el linaje de los hombres, para que habiten sobre toda la faz de la tierra; y les ha prefijado el orden de los tiempos, y los límites de su habitación; </a:t>
            </a:r>
            <a:r>
              <a:rPr lang="es-CO" dirty="0" smtClean="0">
                <a:latin typeface="Agency FB" pitchFamily="34" charset="0"/>
              </a:rPr>
              <a:t>27 </a:t>
            </a:r>
            <a:r>
              <a:rPr lang="es-CO" u="sng" dirty="0">
                <a:latin typeface="Agency FB" pitchFamily="34" charset="0"/>
              </a:rPr>
              <a:t>para que busquen a Dios, si en alguna manera, palpando, puedan hallarle, aunque ciertamente no está lejos de cada uno de </a:t>
            </a:r>
            <a:r>
              <a:rPr lang="es-CO" u="sng" dirty="0" smtClean="0">
                <a:latin typeface="Agency FB" pitchFamily="34" charset="0"/>
              </a:rPr>
              <a:t>nosotros</a:t>
            </a:r>
            <a:r>
              <a:rPr lang="es-CO" dirty="0" smtClean="0">
                <a:latin typeface="Agency FB" pitchFamily="34" charset="0"/>
              </a:rPr>
              <a:t>.</a:t>
            </a:r>
            <a:endParaRPr lang="es-CO" dirty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28 Porque en él vivimos, y nos movemos, y somos; como algunos de vuestros propios poetas también han dicho: Porque linaje suyo somos. </a:t>
            </a:r>
            <a:r>
              <a:rPr lang="es-CO" dirty="0" smtClean="0">
                <a:latin typeface="Agency FB" pitchFamily="34" charset="0"/>
              </a:rPr>
              <a:t>29 </a:t>
            </a:r>
            <a:r>
              <a:rPr lang="es-CO" dirty="0">
                <a:latin typeface="Agency FB" pitchFamily="34" charset="0"/>
              </a:rPr>
              <a:t>Siendo, pues, linaje de Dios, no debemos pensar que la Divinidad sea semejante a oro, o plata, o piedra, escultura de arte y de imaginación de </a:t>
            </a:r>
            <a:r>
              <a:rPr lang="es-CO" dirty="0" smtClean="0">
                <a:latin typeface="Agency FB" pitchFamily="34" charset="0"/>
              </a:rPr>
              <a:t>hombres</a:t>
            </a:r>
            <a:r>
              <a:rPr lang="es-CO" dirty="0" smtClean="0"/>
              <a:t>».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2085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argumento de Pablo es este:</a:t>
            </a:r>
            <a:endParaRPr lang="es-CO" dirty="0"/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i</a:t>
            </a:r>
            <a:r>
              <a:rPr lang="es-CO" dirty="0"/>
              <a:t>. Dios es mucho más grande que nosotros porque Él ha hecho todo, v. 24.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/>
              <a:t>ii. Nosotros también formamos parte de su creación, vv. 26, 28.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/>
              <a:t>iii. ¿Cómo, pues, se atreve el hombre a adorar a algo que el mismo ha hecho?, v. 29.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494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 ignorancia es el resultado de no conocer la Palabra del Señor, </a:t>
            </a:r>
            <a:r>
              <a:rPr lang="es-CO" dirty="0">
                <a:solidFill>
                  <a:srgbClr val="FF0000"/>
                </a:solidFill>
              </a:rPr>
              <a:t>Os. 4:6. </a:t>
            </a:r>
            <a:r>
              <a:rPr lang="es-CO" dirty="0" smtClean="0">
                <a:latin typeface="Agency FB" pitchFamily="34" charset="0"/>
              </a:rPr>
              <a:t>«Mi </a:t>
            </a:r>
            <a:r>
              <a:rPr lang="es-CO" dirty="0">
                <a:latin typeface="Agency FB" pitchFamily="34" charset="0"/>
              </a:rPr>
              <a:t>pueblo fue destruido, porque le faltó </a:t>
            </a:r>
            <a:r>
              <a:rPr lang="es-CO" dirty="0" smtClean="0">
                <a:latin typeface="Agency FB" pitchFamily="34" charset="0"/>
              </a:rPr>
              <a:t>conocimiento». 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Todo </a:t>
            </a:r>
            <a:r>
              <a:rPr lang="es-CO" dirty="0" smtClean="0"/>
              <a:t>lo que tiene que ver con la </a:t>
            </a:r>
            <a:r>
              <a:rPr lang="es-CO" dirty="0"/>
              <a:t>adoración tiene que hacerse conforme a lo que se ha </a:t>
            </a:r>
            <a:r>
              <a:rPr lang="es-CO" dirty="0" smtClean="0"/>
              <a:t>revelado en su Palabra. El Apóstol Pablo dice que muchos </a:t>
            </a:r>
            <a:r>
              <a:rPr lang="es-CO" dirty="0"/>
              <a:t>tienen "</a:t>
            </a:r>
            <a:r>
              <a:rPr lang="es-CO" dirty="0">
                <a:latin typeface="Agency FB" pitchFamily="34" charset="0"/>
              </a:rPr>
              <a:t>celo de Dios, pero </a:t>
            </a:r>
            <a:r>
              <a:rPr lang="es-CO" dirty="0" smtClean="0">
                <a:latin typeface="Agency FB" pitchFamily="34" charset="0"/>
              </a:rPr>
              <a:t>sin pleno conocimiento</a:t>
            </a:r>
            <a:r>
              <a:rPr lang="es-CO" dirty="0" smtClean="0"/>
              <a:t>" </a:t>
            </a:r>
            <a:r>
              <a:rPr lang="es-CO" dirty="0">
                <a:solidFill>
                  <a:srgbClr val="FF0000"/>
                </a:solidFill>
              </a:rPr>
              <a:t>(Ro. 10:2)</a:t>
            </a:r>
            <a:r>
              <a:rPr lang="es-CO" dirty="0"/>
              <a:t>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Cuando </a:t>
            </a:r>
            <a:r>
              <a:rPr lang="es-CO" b="1" dirty="0">
                <a:solidFill>
                  <a:srgbClr val="0070C0"/>
                </a:solidFill>
              </a:rPr>
              <a:t>el hombre no quiere adorar a Dios conforme a lo que ha sido revelado, el resultado siempre es el mismo: el hombre llega a ser su propio dios y, que lo quiera reconocer o no, se adora a sí mismo y a sus propios </a:t>
            </a:r>
            <a:r>
              <a:rPr lang="es-CO" b="1" dirty="0" smtClean="0">
                <a:solidFill>
                  <a:srgbClr val="0070C0"/>
                </a:solidFill>
              </a:rPr>
              <a:t>deseos, «yo pienso, yo creo, y así lo hace. </a:t>
            </a:r>
            <a:r>
              <a:rPr lang="es-CO" b="1" dirty="0">
                <a:solidFill>
                  <a:srgbClr val="0070C0"/>
                </a:solidFill>
              </a:rPr>
              <a:t>De esta manera el hombre se exalta </a:t>
            </a:r>
            <a:r>
              <a:rPr lang="es-CO" b="1" dirty="0" smtClean="0">
                <a:solidFill>
                  <a:srgbClr val="0070C0"/>
                </a:solidFill>
              </a:rPr>
              <a:t>a si mismo en </a:t>
            </a:r>
            <a:r>
              <a:rPr lang="es-CO" b="1" dirty="0">
                <a:solidFill>
                  <a:srgbClr val="0070C0"/>
                </a:solidFill>
              </a:rPr>
              <a:t>vez de </a:t>
            </a:r>
            <a:r>
              <a:rPr lang="es-CO" b="1" dirty="0" smtClean="0">
                <a:solidFill>
                  <a:srgbClr val="0070C0"/>
                </a:solidFill>
              </a:rPr>
              <a:t>exaltar a Dios.</a:t>
            </a:r>
            <a:endParaRPr lang="es-CO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88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5800" b="1" u="sng" dirty="0" smtClean="0"/>
              <a:t>2. La </a:t>
            </a:r>
            <a:r>
              <a:rPr lang="es-CO" sz="5800" b="1" u="sng" dirty="0"/>
              <a:t>adoración vana</a:t>
            </a:r>
            <a:r>
              <a:rPr lang="es-CO" dirty="0"/>
              <a:t>, </a:t>
            </a:r>
            <a:endParaRPr lang="es-CO" dirty="0" smtClean="0"/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Lea Mt</a:t>
            </a:r>
            <a:r>
              <a:rPr lang="es-CO" sz="3600" b="1" dirty="0">
                <a:solidFill>
                  <a:srgbClr val="FF0000"/>
                </a:solidFill>
              </a:rPr>
              <a:t>. </a:t>
            </a:r>
            <a:r>
              <a:rPr lang="es-CO" sz="3600" b="1" dirty="0" smtClean="0">
                <a:solidFill>
                  <a:srgbClr val="FF0000"/>
                </a:solidFill>
              </a:rPr>
              <a:t>15:1-9.</a:t>
            </a:r>
          </a:p>
          <a:p>
            <a:pPr marL="0" indent="0" algn="ctr">
              <a:buNone/>
            </a:pPr>
            <a:r>
              <a:rPr lang="es-CO" sz="3000" b="1" dirty="0" smtClean="0"/>
              <a:t>Notemos aquí tres </a:t>
            </a:r>
            <a:r>
              <a:rPr lang="es-CO" sz="3000" b="1" dirty="0" smtClean="0"/>
              <a:t>puntos de estos adoradores que si «conocían» a Dios:</a:t>
            </a:r>
            <a:endParaRPr lang="es-CO" sz="3000" b="1" dirty="0"/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1</a:t>
            </a:r>
            <a:r>
              <a:rPr lang="es-CO" dirty="0"/>
              <a:t>. Los judíos seguían enseñanzas y prácticas las cuales no tenían el respaldo de la Palabra de Dios. Jesús les preguntó: "¿</a:t>
            </a:r>
            <a:r>
              <a:rPr lang="es-CO" dirty="0">
                <a:latin typeface="Agency FB" pitchFamily="34" charset="0"/>
              </a:rPr>
              <a:t>Por qué también vosotros quebrantáis el mandamiento de Dios por vuestra tradición</a:t>
            </a:r>
            <a:r>
              <a:rPr lang="es-CO" dirty="0"/>
              <a:t>?" </a:t>
            </a:r>
            <a:r>
              <a:rPr lang="es-CO" dirty="0">
                <a:solidFill>
                  <a:srgbClr val="FF0000"/>
                </a:solidFill>
              </a:rPr>
              <a:t>(v. 3). </a:t>
            </a:r>
            <a:r>
              <a:rPr lang="es-CO" dirty="0"/>
              <a:t>También dijo: "...</a:t>
            </a:r>
            <a:r>
              <a:rPr lang="es-CO" dirty="0">
                <a:latin typeface="Agency FB" pitchFamily="34" charset="0"/>
              </a:rPr>
              <a:t>habéis invalidado el mandamiento de Dios por vuestra tradición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(v. 6). </a:t>
            </a:r>
            <a:r>
              <a:rPr lang="es-CO" dirty="0"/>
              <a:t>Lo más trágico es que "</a:t>
            </a:r>
            <a:r>
              <a:rPr lang="es-CO" dirty="0">
                <a:latin typeface="Agency FB" pitchFamily="34" charset="0"/>
              </a:rPr>
              <a:t>en vano" honraban a Dios "enseñando como doctrinas, mandamientos de hombres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(v. 9).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090436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626469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Los hombres siguen teniendo </a:t>
            </a:r>
            <a:r>
              <a:rPr lang="es-CO" dirty="0" smtClean="0"/>
              <a:t>hoy la </a:t>
            </a:r>
            <a:r>
              <a:rPr lang="es-CO" dirty="0"/>
              <a:t>misma forma de pensar que los judíos del tiempo de Jesús. Muchas tradiciones que se practican en las iglesias </a:t>
            </a:r>
            <a:r>
              <a:rPr lang="es-CO" dirty="0" smtClean="0"/>
              <a:t>llamadas «cristianas» del </a:t>
            </a:r>
            <a:r>
              <a:rPr lang="es-CO" dirty="0"/>
              <a:t>mundo hoy en día son adiciones </a:t>
            </a:r>
            <a:r>
              <a:rPr lang="es-CO" dirty="0" smtClean="0"/>
              <a:t>del paganismo como la santificación del domingo día dedicado a la adoración al sol, en lugar de guardar el sábado día santificado por la </a:t>
            </a:r>
            <a:r>
              <a:rPr lang="es-CO" dirty="0"/>
              <a:t>Palabra de Dios. Debemos estar dispuestos a rechazar humildemente cualquier tradición humana que invalide el </a:t>
            </a:r>
            <a:r>
              <a:rPr lang="es-CO" dirty="0" smtClean="0"/>
              <a:t>AT o el Nuevo </a:t>
            </a:r>
            <a:r>
              <a:rPr lang="es-CO" dirty="0"/>
              <a:t>Testamento. Cuando el hombre obedece mandamientos y tradiciones que son contrarias a la Palabra de Dios la adoración que ofrece a Dios llega a ser una cosa hueca, inútil y, en fin, no vale para nada a los ojos de Dios</a:t>
            </a:r>
            <a:r>
              <a:rPr lang="es-CO" dirty="0" smtClean="0"/>
              <a:t>. Por que Cristo dijo: «</a:t>
            </a:r>
            <a:r>
              <a:rPr lang="es-CO" b="1" u="sng" dirty="0" smtClean="0">
                <a:latin typeface="Agency FB" pitchFamily="34" charset="0"/>
              </a:rPr>
              <a:t>en vano me honran</a:t>
            </a:r>
            <a:r>
              <a:rPr lang="es-CO" dirty="0" smtClean="0"/>
              <a:t>».</a:t>
            </a:r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¿Cuál es la causa principal de la adoración vana? </a:t>
            </a:r>
            <a:r>
              <a:rPr lang="es-CO" dirty="0" smtClean="0"/>
              <a:t>¡</a:t>
            </a:r>
            <a:r>
              <a:rPr lang="es-CO" dirty="0" smtClean="0">
                <a:latin typeface="Agency FB" pitchFamily="34" charset="0"/>
              </a:rPr>
              <a:t>porque su corazón esta lejos de Dios</a:t>
            </a:r>
            <a:r>
              <a:rPr lang="es-CO" dirty="0" smtClean="0"/>
              <a:t>!(Véase la segunda parte de </a:t>
            </a:r>
            <a:r>
              <a:rPr lang="es-CO" dirty="0" smtClean="0">
                <a:solidFill>
                  <a:srgbClr val="FF0000"/>
                </a:solidFill>
              </a:rPr>
              <a:t>Mt</a:t>
            </a:r>
            <a:r>
              <a:rPr lang="es-CO" dirty="0">
                <a:solidFill>
                  <a:srgbClr val="FF0000"/>
                </a:solidFill>
              </a:rPr>
              <a:t>. 15:8.) </a:t>
            </a:r>
            <a:r>
              <a:rPr lang="es-CO" dirty="0"/>
              <a:t>Cuando el hombre está dispuesto a obedecer las tradiciones y enseñanzas de otros hombres significa que su corazón está lejos de Dios. No le da a Dios el lugar en su corazón que Le corresponde. No le da la gloria debida.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7012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507288" cy="626469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200" b="1" u="sng" dirty="0" smtClean="0"/>
              <a:t>3. La </a:t>
            </a:r>
            <a:r>
              <a:rPr lang="es-CO" sz="4200" b="1" u="sng" dirty="0"/>
              <a:t>adoración </a:t>
            </a:r>
            <a:r>
              <a:rPr lang="es-CO" sz="4200" b="1" u="sng" dirty="0" smtClean="0"/>
              <a:t>verdadera</a:t>
            </a:r>
            <a:r>
              <a:rPr lang="es-CO" sz="4200" b="1" u="sng" dirty="0"/>
              <a:t>.</a:t>
            </a:r>
            <a:endParaRPr lang="es-CO" sz="4200" b="1" u="sng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dirty="0" smtClean="0">
                <a:solidFill>
                  <a:srgbClr val="FF0000"/>
                </a:solidFill>
              </a:rPr>
              <a:t>Juan</a:t>
            </a:r>
            <a:r>
              <a:rPr lang="es-CO" b="1" dirty="0">
                <a:solidFill>
                  <a:srgbClr val="FF0000"/>
                </a:solidFill>
              </a:rPr>
              <a:t>. 4:24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sz="3300" dirty="0" smtClean="0">
                <a:latin typeface="Agency FB" pitchFamily="34" charset="0"/>
              </a:rPr>
              <a:t>Dios </a:t>
            </a:r>
            <a:r>
              <a:rPr lang="es-CO" sz="3300" dirty="0">
                <a:latin typeface="Agency FB" pitchFamily="34" charset="0"/>
              </a:rPr>
              <a:t>es Espíritu; y los que le adoran, en espíritu y en verdad es necesario que </a:t>
            </a:r>
            <a:r>
              <a:rPr lang="es-CO" sz="3300" dirty="0" smtClean="0">
                <a:latin typeface="Agency FB" pitchFamily="34" charset="0"/>
              </a:rPr>
              <a:t>adoren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300" b="1" u="sng" dirty="0" smtClean="0"/>
              <a:t>Aquí tenemos tres puntos para resaltar:</a:t>
            </a:r>
            <a:endParaRPr lang="es-CO" sz="3300" b="1" u="sng" dirty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/>
              <a:t>. El que ofrece adoración </a:t>
            </a:r>
            <a:r>
              <a:rPr lang="es-CO" b="1" u="sng" dirty="0"/>
              <a:t>ignorante</a:t>
            </a:r>
            <a:r>
              <a:rPr lang="es-CO" dirty="0"/>
              <a:t> trata de adorar a Dios pero no conforme a la </a:t>
            </a:r>
            <a:r>
              <a:rPr lang="es-CO" dirty="0" smtClean="0"/>
              <a:t>verdad, porque no la conoce.</a:t>
            </a:r>
            <a:endParaRPr lang="es-CO" dirty="0"/>
          </a:p>
          <a:p>
            <a:endParaRPr lang="es-CO" dirty="0"/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El que es culpable de ofrecerle adoración </a:t>
            </a:r>
            <a:r>
              <a:rPr lang="es-CO" b="1" u="sng" dirty="0"/>
              <a:t>vana</a:t>
            </a:r>
            <a:r>
              <a:rPr lang="es-CO" dirty="0"/>
              <a:t> no solamente invalida la Palabra de Dios sino que también su corazón está lejos de </a:t>
            </a:r>
            <a:r>
              <a:rPr lang="es-CO" dirty="0" smtClean="0"/>
              <a:t>Dios. Este la conoce pero no la obedece.</a:t>
            </a:r>
            <a:endParaRPr lang="es-CO" dirty="0"/>
          </a:p>
          <a:p>
            <a:endParaRPr lang="es-CO" dirty="0"/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¡El que ofrece adoración verdadera hace todo lo contrario de los otros dos! Esta persona adora a Dios con todo el corazón ("en espíritu") y conforme a lo que Dios ha revelado en su Palabra ("en verdad</a:t>
            </a:r>
            <a:r>
              <a:rPr lang="es-CO" dirty="0" smtClean="0"/>
              <a:t>"). Este conoce la Palabra de Dios, y por amor a Él, se ciñe estrictamente a lo que Dios ordena en ella.</a:t>
            </a:r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9306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dirty="0" smtClean="0">
                <a:solidFill>
                  <a:srgbClr val="FF0000"/>
                </a:solidFill>
                <a:latin typeface="Algerian" pitchFamily="82" charset="0"/>
              </a:rPr>
              <a:t>¿Qué significa, adorar al Padre en espíritu y en verdad?</a:t>
            </a:r>
            <a:endParaRPr lang="es-CO" sz="3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1.  </a:t>
            </a:r>
            <a:r>
              <a:rPr lang="es-CO" dirty="0"/>
              <a:t>"</a:t>
            </a:r>
            <a:r>
              <a:rPr lang="es-CO" sz="3600" b="1" dirty="0">
                <a:latin typeface="Agency FB" pitchFamily="34" charset="0"/>
              </a:rPr>
              <a:t>en espíritu</a:t>
            </a:r>
            <a:r>
              <a:rPr lang="es-CO" dirty="0"/>
              <a:t>", </a:t>
            </a:r>
            <a:r>
              <a:rPr lang="es-CO" dirty="0" smtClean="0"/>
              <a:t>según </a:t>
            </a:r>
            <a:r>
              <a:rPr lang="es-CO" b="1" dirty="0" smtClean="0">
                <a:solidFill>
                  <a:srgbClr val="FF0000"/>
                </a:solidFill>
              </a:rPr>
              <a:t>Ro</a:t>
            </a:r>
            <a:r>
              <a:rPr lang="es-CO" b="1" dirty="0">
                <a:solidFill>
                  <a:srgbClr val="FF0000"/>
                </a:solidFill>
              </a:rPr>
              <a:t>. 1:9; Ef. 6:18</a:t>
            </a:r>
            <a:r>
              <a:rPr lang="es-CO" dirty="0"/>
              <a:t>. </a:t>
            </a:r>
            <a:r>
              <a:rPr lang="es-CO" dirty="0" smtClean="0"/>
              <a:t>La </a:t>
            </a:r>
            <a:r>
              <a:rPr lang="es-CO" dirty="0"/>
              <a:t>adoración que Dios desea no es carnal (para diversión) ni superficial (formalidad fría)... </a:t>
            </a:r>
            <a:r>
              <a:rPr lang="es-CO" dirty="0">
                <a:latin typeface="Agency FB" pitchFamily="34" charset="0"/>
              </a:rPr>
              <a:t>Por eso es necesario que adoremos de corazón </a:t>
            </a:r>
            <a:r>
              <a:rPr lang="es-CO" dirty="0">
                <a:solidFill>
                  <a:srgbClr val="FF0000"/>
                </a:solidFill>
              </a:rPr>
              <a:t>[Ro. 6:17</a:t>
            </a:r>
            <a:r>
              <a:rPr lang="es-CO" dirty="0"/>
              <a:t>] ... </a:t>
            </a:r>
            <a:r>
              <a:rPr lang="es-CO" dirty="0">
                <a:latin typeface="Agency FB" pitchFamily="34" charset="0"/>
              </a:rPr>
              <a:t>es decir, con entendimiento, de buena voluntad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con amor y gozo </a:t>
            </a:r>
            <a:r>
              <a:rPr lang="es-CO" dirty="0">
                <a:solidFill>
                  <a:srgbClr val="FF0000"/>
                </a:solidFill>
              </a:rPr>
              <a:t>[2 Co. </a:t>
            </a:r>
            <a:r>
              <a:rPr lang="es-CO" dirty="0" smtClean="0">
                <a:solidFill>
                  <a:srgbClr val="FF0000"/>
                </a:solidFill>
              </a:rPr>
              <a:t>8:24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2. </a:t>
            </a:r>
            <a:r>
              <a:rPr lang="es-CO" dirty="0"/>
              <a:t>"</a:t>
            </a:r>
            <a:r>
              <a:rPr lang="es-CO" sz="3600" b="1" dirty="0">
                <a:latin typeface="Agency FB" pitchFamily="34" charset="0"/>
              </a:rPr>
              <a:t>en verdad</a:t>
            </a:r>
            <a:r>
              <a:rPr lang="es-CO" dirty="0"/>
              <a:t>", </a:t>
            </a:r>
            <a:r>
              <a:rPr lang="es-CO" dirty="0">
                <a:solidFill>
                  <a:srgbClr val="FF0000"/>
                </a:solidFill>
              </a:rPr>
              <a:t>Mt. </a:t>
            </a:r>
            <a:r>
              <a:rPr lang="es-CO" dirty="0" smtClean="0">
                <a:solidFill>
                  <a:srgbClr val="FF0000"/>
                </a:solidFill>
              </a:rPr>
              <a:t>7:21-23</a:t>
            </a:r>
            <a:r>
              <a:rPr lang="es-CO" dirty="0" smtClean="0"/>
              <a:t>, dice: «</a:t>
            </a:r>
            <a:r>
              <a:rPr lang="es-CO" dirty="0" smtClean="0">
                <a:latin typeface="Agency FB" pitchFamily="34" charset="0"/>
              </a:rPr>
              <a:t>No </a:t>
            </a:r>
            <a:r>
              <a:rPr lang="es-CO" dirty="0">
                <a:latin typeface="Agency FB" pitchFamily="34" charset="0"/>
              </a:rPr>
              <a:t>todo el que me dice: ¡</a:t>
            </a:r>
            <a:r>
              <a:rPr lang="es-CO" dirty="0" smtClean="0">
                <a:latin typeface="Agency FB" pitchFamily="34" charset="0"/>
              </a:rPr>
              <a:t>Señor</a:t>
            </a:r>
            <a:r>
              <a:rPr lang="es-CO" dirty="0">
                <a:latin typeface="Agency FB" pitchFamily="34" charset="0"/>
              </a:rPr>
              <a:t>, </a:t>
            </a:r>
            <a:r>
              <a:rPr lang="es-CO" dirty="0" smtClean="0">
                <a:latin typeface="Agency FB" pitchFamily="34" charset="0"/>
              </a:rPr>
              <a:t>Señor!, </a:t>
            </a:r>
            <a:r>
              <a:rPr lang="es-CO" dirty="0">
                <a:latin typeface="Agency FB" pitchFamily="34" charset="0"/>
              </a:rPr>
              <a:t>entrará en el reino de los cielos, sino el que hace la voluntad de mi Padre que está en los cielos. </a:t>
            </a:r>
            <a:r>
              <a:rPr lang="es-CO" dirty="0" smtClean="0">
                <a:latin typeface="Agency FB" pitchFamily="34" charset="0"/>
              </a:rPr>
              <a:t>22 </a:t>
            </a:r>
            <a:r>
              <a:rPr lang="es-CO" dirty="0">
                <a:latin typeface="Agency FB" pitchFamily="34" charset="0"/>
              </a:rPr>
              <a:t>Muchos me dirán en aquel día: Señor, Señor, ¿no profetizamos en tu nombre, y en tu nombre echamos fuera demonios, y en tu nombre hicimos muchos milagros? </a:t>
            </a:r>
            <a:r>
              <a:rPr lang="es-CO" dirty="0" smtClean="0">
                <a:latin typeface="Agency FB" pitchFamily="34" charset="0"/>
              </a:rPr>
              <a:t>23 </a:t>
            </a:r>
            <a:r>
              <a:rPr lang="es-CO" dirty="0">
                <a:latin typeface="Agency FB" pitchFamily="34" charset="0"/>
              </a:rPr>
              <a:t>Y entonces les declararé: Nunca os conocí; apartaos de mí, hacedores de </a:t>
            </a:r>
            <a:r>
              <a:rPr lang="es-CO" dirty="0" smtClean="0">
                <a:latin typeface="Agency FB" pitchFamily="34" charset="0"/>
              </a:rPr>
              <a:t>maldad</a:t>
            </a:r>
            <a:r>
              <a:rPr lang="es-CO" dirty="0" smtClean="0"/>
              <a:t>». Es </a:t>
            </a:r>
            <a:r>
              <a:rPr lang="es-CO" dirty="0"/>
              <a:t>decir. Violadores de mi Ley.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es suficiente servir a Dios conforme a </a:t>
            </a:r>
            <a:r>
              <a:rPr lang="es-CO" dirty="0" smtClean="0"/>
              <a:t>nuestros propios </a:t>
            </a:r>
            <a:r>
              <a:rPr lang="es-CO" dirty="0"/>
              <a:t>gustos sino según la voluntad del Padre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3766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>
                <a:solidFill>
                  <a:srgbClr val="FF0000"/>
                </a:solidFill>
                <a:latin typeface="Algerian" pitchFamily="82" charset="0"/>
              </a:rPr>
              <a:t>CONCLUSIÓN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¿</a:t>
            </a:r>
            <a:r>
              <a:rPr lang="es-CO" dirty="0"/>
              <a:t>Qué clase de adoración ofrece USTED a Dios? </a:t>
            </a:r>
            <a:r>
              <a:rPr lang="es-CO" dirty="0" smtClean="0"/>
              <a:t>Recuerda, Dios </a:t>
            </a:r>
            <a:r>
              <a:rPr lang="es-CO" dirty="0"/>
              <a:t>busca a verdaderos adoradores. ¿Es Usted uno de ellos</a:t>
            </a:r>
            <a:r>
              <a:rPr lang="es-CO" dirty="0" smtClean="0"/>
              <a:t>?</a:t>
            </a:r>
          </a:p>
          <a:p>
            <a:pPr marL="0" indent="0" algn="ctr">
              <a:buNone/>
            </a:pPr>
            <a:r>
              <a:rPr lang="es-CO" dirty="0" smtClean="0"/>
              <a:t>O si esta en los dos grupos anteriores, que quizá por ignorancia, o por practicar doctrinas humanas como lo hace la mayoría, sabiéndolo, estaba desobedeciendo a Dios, yo le animo para que ahora mismo forme parte de los que adoran a Dios «en espíritu y en verdad, que son los el Padre bizca que le adoren». Amen.</a:t>
            </a:r>
          </a:p>
          <a:p>
            <a:pPr marL="0" indent="0" algn="ctr">
              <a:buNone/>
            </a:pPr>
            <a:endParaRPr lang="es-CO" sz="35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Recuerda que Cristo regresa pronto, prepárate y prepara a otros compartiendo este tema.   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1822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681</TotalTime>
  <Words>3366</Words>
  <Application>Microsoft Office PowerPoint</Application>
  <PresentationFormat>Presentación en pantalla (4:3)</PresentationFormat>
  <Paragraphs>114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 La Necesidad de Adorar a Dios de Una Manera Correcta </vt:lpstr>
      <vt:lpstr>Presentación de PowerPoint</vt:lpstr>
      <vt:lpstr>Presentación de PowerPoint</vt:lpstr>
      <vt:lpstr> DIOS QUIERE QUE LE ADOREMOS A ÉL, Y SÓLO A ÉL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EXISTEN TRES CLASES DE ADORACIÓN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significa, adorar al Padre en espíritu y en verdad?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VERDADERO CULTO ADORAR AL PADRE EN ESPIRITU Y EN VERDAD</dc:title>
  <dc:creator>FAMILIA FIERRO CH</dc:creator>
  <cp:lastModifiedBy>FAMILIA FIERRO CH</cp:lastModifiedBy>
  <cp:revision>81</cp:revision>
  <dcterms:created xsi:type="dcterms:W3CDTF">2014-02-22T09:11:36Z</dcterms:created>
  <dcterms:modified xsi:type="dcterms:W3CDTF">2014-02-27T12:40:55Z</dcterms:modified>
</cp:coreProperties>
</file>